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82" r:id="rId1"/>
    <p:sldMasterId id="2147484495" r:id="rId2"/>
  </p:sldMasterIdLst>
  <p:notesMasterIdLst>
    <p:notesMasterId r:id="rId12"/>
  </p:notesMasterIdLst>
  <p:handoutMasterIdLst>
    <p:handoutMasterId r:id="rId13"/>
  </p:handoutMasterIdLst>
  <p:sldIdLst>
    <p:sldId id="950" r:id="rId3"/>
    <p:sldId id="882" r:id="rId4"/>
    <p:sldId id="925" r:id="rId5"/>
    <p:sldId id="949" r:id="rId6"/>
    <p:sldId id="886" r:id="rId7"/>
    <p:sldId id="884" r:id="rId8"/>
    <p:sldId id="889" r:id="rId9"/>
    <p:sldId id="895" r:id="rId10"/>
    <p:sldId id="922"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A80C0C"/>
    <a:srgbClr val="460000"/>
    <a:srgbClr val="6C0000"/>
    <a:srgbClr val="7F0303"/>
    <a:srgbClr val="FFE5EB"/>
    <a:srgbClr val="220000"/>
    <a:srgbClr val="FFFFFF"/>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13" autoAdjust="0"/>
    <p:restoredTop sz="95501" autoAdjust="0"/>
  </p:normalViewPr>
  <p:slideViewPr>
    <p:cSldViewPr>
      <p:cViewPr varScale="1">
        <p:scale>
          <a:sx n="115" d="100"/>
          <a:sy n="115" d="100"/>
        </p:scale>
        <p:origin x="1464" y="108"/>
      </p:cViewPr>
      <p:guideLst>
        <p:guide orient="horz" pos="2160"/>
        <p:guide pos="2880"/>
      </p:guideLst>
    </p:cSldViewPr>
  </p:slideViewPr>
  <p:outlineViewPr>
    <p:cViewPr>
      <p:scale>
        <a:sx n="33" d="100"/>
        <a:sy n="33" d="100"/>
      </p:scale>
      <p:origin x="0" y="8364"/>
    </p:cViewPr>
  </p:outlin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BD66AAC-10BB-4B70-8FD8-D087A9195561}" type="datetimeFigureOut">
              <a:rPr lang="ru-RU"/>
              <a:pPr>
                <a:defRPr/>
              </a:pPr>
              <a:t>16.10.2018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D7B6AB-7520-4D61-9C8D-86BECF92601A}" type="slidenum">
              <a:rPr lang="ru-RU"/>
              <a:pPr>
                <a:defRPr/>
              </a:pPr>
              <a:t>‹#›</a:t>
            </a:fld>
            <a:endParaRPr lang="ru-RU"/>
          </a:p>
        </p:txBody>
      </p:sp>
    </p:spTree>
    <p:extLst>
      <p:ext uri="{BB962C8B-B14F-4D97-AF65-F5344CB8AC3E}">
        <p14:creationId xmlns:p14="http://schemas.microsoft.com/office/powerpoint/2010/main" val="914611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0A4F24-CAD1-4D43-A563-342B0B00A1C3}" type="datetimeFigureOut">
              <a:rPr lang="ru-RU"/>
              <a:pPr>
                <a:defRPr/>
              </a:pPr>
              <a:t>16.10.2018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192518-90DA-4FD8-AD85-8582AEE3D07D}" type="slidenum">
              <a:rPr lang="ru-RU"/>
              <a:pPr>
                <a:defRPr/>
              </a:pPr>
              <a:t>‹#›</a:t>
            </a:fld>
            <a:endParaRPr lang="ru-RU"/>
          </a:p>
        </p:txBody>
      </p:sp>
    </p:spTree>
    <p:extLst>
      <p:ext uri="{BB962C8B-B14F-4D97-AF65-F5344CB8AC3E}">
        <p14:creationId xmlns:p14="http://schemas.microsoft.com/office/powerpoint/2010/main" val="287195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7CFD10-5558-497B-9A9A-E4BF09CABB76}" type="slidenum">
              <a:rPr lang="ru-RU" altLang="ru-RU" smtClean="0">
                <a:latin typeface="Arial" panose="020B0604020202020204" pitchFamily="34" charset="0"/>
              </a:rPr>
              <a:pPr>
                <a:spcBef>
                  <a:spcPct val="0"/>
                </a:spcBef>
              </a:pPr>
              <a:t>1</a:t>
            </a:fld>
            <a:endParaRPr lang="ru-RU" altLang="ru-RU" smtClean="0">
              <a:latin typeface="Arial" panose="020B0604020202020204" pitchFamily="34" charset="0"/>
            </a:endParaRPr>
          </a:p>
        </p:txBody>
      </p:sp>
    </p:spTree>
    <p:extLst>
      <p:ext uri="{BB962C8B-B14F-4D97-AF65-F5344CB8AC3E}">
        <p14:creationId xmlns:p14="http://schemas.microsoft.com/office/powerpoint/2010/main" val="10217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FA9C8DC7-35E4-40B9-8F2F-413313CD5A57}" type="datetime1">
              <a:rPr lang="en-US" smtClean="0"/>
              <a:t>10/16/2018</a:t>
            </a:fld>
            <a:endParaRPr lang="en-US"/>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75091F0-B5AB-4233-B1F9-78C7AB2C6FEE}" type="slidenum">
              <a:rPr lang="en-US" smtClean="0"/>
              <a:pPr>
                <a:defRPr/>
              </a:pPr>
              <a:t>‹#›</a:t>
            </a:fld>
            <a:endParaRPr lang="en-US"/>
          </a:p>
        </p:txBody>
      </p:sp>
    </p:spTree>
    <p:extLst>
      <p:ext uri="{BB962C8B-B14F-4D97-AF65-F5344CB8AC3E}">
        <p14:creationId xmlns:p14="http://schemas.microsoft.com/office/powerpoint/2010/main" val="4276438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65AA722C-0FC7-4A14-AAE1-C3E76E631C61}" type="datetime1">
              <a:rPr lang="en-US" smtClean="0"/>
              <a:t>10/16/2018</a:t>
            </a:fld>
            <a:endParaRPr lang="en-US"/>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7668E38-8CCB-428B-8240-FC88B0491A39}" type="slidenum">
              <a:rPr lang="en-US" smtClean="0"/>
              <a:pPr>
                <a:defRPr/>
              </a:pPr>
              <a:t>‹#›</a:t>
            </a:fld>
            <a:endParaRPr lang="en-US"/>
          </a:p>
        </p:txBody>
      </p:sp>
    </p:spTree>
    <p:extLst>
      <p:ext uri="{BB962C8B-B14F-4D97-AF65-F5344CB8AC3E}">
        <p14:creationId xmlns:p14="http://schemas.microsoft.com/office/powerpoint/2010/main" val="413003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4EFBC450-3E86-49F7-B589-93CB69DCAD27}" type="datetime1">
              <a:rPr lang="en-US" smtClean="0"/>
              <a:t>10/16/2018</a:t>
            </a:fld>
            <a:endParaRPr lang="en-US"/>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198C1D4-B174-4458-B909-FE443EEBAACF}" type="slidenum">
              <a:rPr lang="en-US" smtClean="0"/>
              <a:pPr>
                <a:defRPr/>
              </a:pPr>
              <a:t>‹#›</a:t>
            </a:fld>
            <a:endParaRPr lang="en-US"/>
          </a:p>
        </p:txBody>
      </p:sp>
    </p:spTree>
    <p:extLst>
      <p:ext uri="{BB962C8B-B14F-4D97-AF65-F5344CB8AC3E}">
        <p14:creationId xmlns:p14="http://schemas.microsoft.com/office/powerpoint/2010/main" val="3718474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ru-RU"/>
          </a:p>
        </p:txBody>
      </p:sp>
      <p:sp>
        <p:nvSpPr>
          <p:cNvPr id="3" name="ClipArt Placeholder 2"/>
          <p:cNvSpPr>
            <a:spLocks noGrp="1"/>
          </p:cNvSpPr>
          <p:nvPr>
            <p:ph type="clipArt" sz="half" idx="1"/>
          </p:nvPr>
        </p:nvSpPr>
        <p:spPr>
          <a:xfrm>
            <a:off x="301625" y="1676400"/>
            <a:ext cx="4194175" cy="4422775"/>
          </a:xfrm>
        </p:spPr>
        <p:txBody>
          <a:bodyPr/>
          <a:lstStyle/>
          <a:p>
            <a:endParaRPr lang="ru-RU"/>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a:xfrm>
            <a:off x="304800" y="6245225"/>
            <a:ext cx="2286000" cy="476250"/>
          </a:xfrm>
        </p:spPr>
        <p:txBody>
          <a:bodyPr/>
          <a:lstStyle>
            <a:lvl1pPr>
              <a:defRPr/>
            </a:lvl1pPr>
          </a:lstStyle>
          <a:p>
            <a:fld id="{26CC7450-1EE8-40A4-A2A0-DC4ADDFEF80D}" type="datetime1">
              <a:rPr lang="en-US" altLang="ru-RU" smtClean="0"/>
              <a:t>10/16/2018</a:t>
            </a:fld>
            <a:endParaRPr lang="ru-RU" altLang="ru-RU"/>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457A7611-67D4-4B66-86D4-CE6549EE0EBA}" type="slidenum">
              <a:rPr lang="ru-RU" altLang="ru-RU"/>
              <a:pPr/>
              <a:t>‹#›</a:t>
            </a:fld>
            <a:endParaRPr lang="ru-RU" altLang="ru-RU"/>
          </a:p>
        </p:txBody>
      </p:sp>
    </p:spTree>
    <p:extLst>
      <p:ext uri="{BB962C8B-B14F-4D97-AF65-F5344CB8AC3E}">
        <p14:creationId xmlns:p14="http://schemas.microsoft.com/office/powerpoint/2010/main" val="621753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EDD8E-0628-461A-A70B-2D87034449CD}"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86240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64512-4033-41B9-9E6B-546F075750C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751496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675B28-B4CD-4EFB-B39A-60027AF5EDC2}"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8356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B95F6B-5CFB-4A25-A0C5-CBF0AEDD11A7}"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62885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320232-43DE-449D-BAA4-D448DA60B5A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685886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0F87D7-AF41-4494-A05E-230C45C8598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2101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8D7417-C3B5-42C7-AE92-575BF78D2D73}"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16355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86BA309-1A5A-44C5-8FC0-40479E471DB6}" type="datetime1">
              <a:rPr lang="en-US" smtClean="0"/>
              <a:t>10/16/2018</a:t>
            </a:fld>
            <a:endParaRPr lang="en-US"/>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7868B17-6716-45BB-AF9E-A6B7EE3AD2E0}" type="slidenum">
              <a:rPr lang="en-US" smtClean="0"/>
              <a:pPr>
                <a:defRPr/>
              </a:pPr>
              <a:t>‹#›</a:t>
            </a:fld>
            <a:endParaRPr lang="en-US"/>
          </a:p>
        </p:txBody>
      </p:sp>
    </p:spTree>
    <p:extLst>
      <p:ext uri="{BB962C8B-B14F-4D97-AF65-F5344CB8AC3E}">
        <p14:creationId xmlns:p14="http://schemas.microsoft.com/office/powerpoint/2010/main" val="3048280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435"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3EE871-4BBD-4B4C-9C11-77FA876C7AE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306168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DB9D8E-40D7-41A3-B13C-688865F13039}"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4095074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C807F-9EC5-463B-9FF3-C18A918F0766}"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25799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1" y="609600"/>
            <a:ext cx="5688623"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405F7C-F893-4731-994A-CFE9E30945F6}"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80620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38CC1401-B6EE-4B6C-B375-6DD00E8DD69A}" type="datetime1">
              <a:rPr lang="en-US" smtClean="0"/>
              <a:t>10/16/2018</a:t>
            </a:fld>
            <a:endParaRPr lang="en-US"/>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F26F6F9-7C1B-4DE6-9081-744D183712AF}" type="slidenum">
              <a:rPr lang="en-US" smtClean="0"/>
              <a:pPr>
                <a:defRPr/>
              </a:pPr>
              <a:t>‹#›</a:t>
            </a:fld>
            <a:endParaRPr lang="en-US"/>
          </a:p>
        </p:txBody>
      </p:sp>
    </p:spTree>
    <p:extLst>
      <p:ext uri="{BB962C8B-B14F-4D97-AF65-F5344CB8AC3E}">
        <p14:creationId xmlns:p14="http://schemas.microsoft.com/office/powerpoint/2010/main" val="4233350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244659D0-204C-4CCA-A257-4A02563AE23A}" type="datetime1">
              <a:rPr lang="en-US" smtClean="0"/>
              <a:t>10/16/2018</a:t>
            </a:fld>
            <a:endParaRPr lang="en-US"/>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6B61D16-A0D7-4C84-A056-5FCAD73FE4BE}" type="slidenum">
              <a:rPr lang="en-US" smtClean="0"/>
              <a:pPr>
                <a:defRPr/>
              </a:pPr>
              <a:t>‹#›</a:t>
            </a:fld>
            <a:endParaRPr lang="en-US"/>
          </a:p>
        </p:txBody>
      </p:sp>
    </p:spTree>
    <p:extLst>
      <p:ext uri="{BB962C8B-B14F-4D97-AF65-F5344CB8AC3E}">
        <p14:creationId xmlns:p14="http://schemas.microsoft.com/office/powerpoint/2010/main" val="3050446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3B19C713-B90A-4650-93AD-AB30A7AFD6BB}" type="datetime1">
              <a:rPr lang="en-US" smtClean="0"/>
              <a:t>10/16/2018</a:t>
            </a:fld>
            <a:endParaRPr lang="en-US"/>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92FB7117-CAF3-4F86-B158-80C762F5D2EF}" type="slidenum">
              <a:rPr lang="en-US" smtClean="0"/>
              <a:pPr>
                <a:defRPr/>
              </a:pPr>
              <a:t>‹#›</a:t>
            </a:fld>
            <a:endParaRPr lang="en-US"/>
          </a:p>
        </p:txBody>
      </p:sp>
    </p:spTree>
    <p:extLst>
      <p:ext uri="{BB962C8B-B14F-4D97-AF65-F5344CB8AC3E}">
        <p14:creationId xmlns:p14="http://schemas.microsoft.com/office/powerpoint/2010/main" val="546759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740EEDCE-9338-4E3B-9DDA-BC1826B54386}" type="datetime1">
              <a:rPr lang="en-US" smtClean="0"/>
              <a:t>10/16/2018</a:t>
            </a:fld>
            <a:endParaRPr lang="en-US"/>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2F3E45C-F7E3-4EBC-A7BE-EA7EAFFE6BE7}" type="slidenum">
              <a:rPr lang="en-US" smtClean="0"/>
              <a:pPr>
                <a:defRPr/>
              </a:pPr>
              <a:t>‹#›</a:t>
            </a:fld>
            <a:endParaRPr lang="en-US"/>
          </a:p>
        </p:txBody>
      </p:sp>
    </p:spTree>
    <p:extLst>
      <p:ext uri="{BB962C8B-B14F-4D97-AF65-F5344CB8AC3E}">
        <p14:creationId xmlns:p14="http://schemas.microsoft.com/office/powerpoint/2010/main" val="1507635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BE6E3BA-F98B-4F45-95A1-60501FF90B01}" type="datetime1">
              <a:rPr lang="en-US" smtClean="0"/>
              <a:t>10/16/2018</a:t>
            </a:fld>
            <a:endParaRPr lang="en-US"/>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65ADADE8-046C-4EDA-9B07-D1CC0B56ADFF}" type="slidenum">
              <a:rPr lang="en-US" smtClean="0"/>
              <a:pPr>
                <a:defRPr/>
              </a:pPr>
              <a:t>‹#›</a:t>
            </a:fld>
            <a:endParaRPr lang="en-US"/>
          </a:p>
        </p:txBody>
      </p:sp>
    </p:spTree>
    <p:extLst>
      <p:ext uri="{BB962C8B-B14F-4D97-AF65-F5344CB8AC3E}">
        <p14:creationId xmlns:p14="http://schemas.microsoft.com/office/powerpoint/2010/main" val="2874777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1034B6DF-D658-45FF-80AD-74BF314F989B}" type="datetime1">
              <a:rPr lang="en-US" smtClean="0"/>
              <a:t>10/16/2018</a:t>
            </a:fld>
            <a:endParaRPr lang="en-US"/>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A4ECAFF-2BBE-4105-A2FE-82810C23751C}" type="slidenum">
              <a:rPr lang="en-US" smtClean="0"/>
              <a:pPr>
                <a:defRPr/>
              </a:pPr>
              <a:t>‹#›</a:t>
            </a:fld>
            <a:endParaRPr lang="en-US"/>
          </a:p>
        </p:txBody>
      </p:sp>
    </p:spTree>
    <p:extLst>
      <p:ext uri="{BB962C8B-B14F-4D97-AF65-F5344CB8AC3E}">
        <p14:creationId xmlns:p14="http://schemas.microsoft.com/office/powerpoint/2010/main" val="1354172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F8E4C272-6D7F-433F-9711-B2034A6C8213}" type="datetime1">
              <a:rPr lang="en-US" smtClean="0"/>
              <a:t>10/16/2018</a:t>
            </a:fld>
            <a:endParaRPr lang="en-US"/>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B3902DD-692D-4DF1-8015-4C51E9EB75D8}" type="slidenum">
              <a:rPr lang="en-US" smtClean="0"/>
              <a:pPr>
                <a:defRPr/>
              </a:pPr>
              <a:t>‹#›</a:t>
            </a:fld>
            <a:endParaRPr lang="en-US"/>
          </a:p>
        </p:txBody>
      </p:sp>
    </p:spTree>
    <p:extLst>
      <p:ext uri="{BB962C8B-B14F-4D97-AF65-F5344CB8AC3E}">
        <p14:creationId xmlns:p14="http://schemas.microsoft.com/office/powerpoint/2010/main" val="2090930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1608D1D-6E7D-4CB9-B681-F2DC30D7D935}" type="datetime1">
              <a:rPr lang="en-US" smtClean="0"/>
              <a:t>10/16/2018</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63A1B0-38FE-4AB9-B4ED-5BA1E121F3E4}" type="slidenum">
              <a:rPr lang="en-US" smtClean="0"/>
              <a:pPr>
                <a:defRPr/>
              </a:pPr>
              <a:t>‹#›</a:t>
            </a:fld>
            <a:endParaRPr lang="en-US"/>
          </a:p>
        </p:txBody>
      </p:sp>
    </p:spTree>
    <p:extLst>
      <p:ext uri="{BB962C8B-B14F-4D97-AF65-F5344CB8AC3E}">
        <p14:creationId xmlns:p14="http://schemas.microsoft.com/office/powerpoint/2010/main" val="671212144"/>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mn-cs"/>
              </a:defRPr>
            </a:lvl1pPr>
          </a:lstStyle>
          <a:p>
            <a:pPr>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CF1460E-50ED-46EC-B7B7-B62E7B517859}"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666395629"/>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69" y="457200"/>
            <a:ext cx="2344615" cy="72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12506"/>
            <a:ext cx="257468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2" descr="F:\СИУ.jpg"/>
          <p:cNvPicPr>
            <a:picLocks noChangeAspect="1" noChangeArrowheads="1"/>
          </p:cNvPicPr>
          <p:nvPr/>
        </p:nvPicPr>
        <p:blipFill>
          <a:blip r:embed="rId5">
            <a:extLst>
              <a:ext uri="{28A0092B-C50C-407E-A947-70E740481C1C}">
                <a14:useLocalDpi xmlns:a14="http://schemas.microsoft.com/office/drawing/2010/main" val="0"/>
              </a:ext>
            </a:extLst>
          </a:blip>
          <a:srcRect t="16948" b="-2"/>
          <a:stretch>
            <a:fillRect/>
          </a:stretch>
        </p:blipFill>
        <p:spPr bwMode="auto">
          <a:xfrm>
            <a:off x="0" y="1794674"/>
            <a:ext cx="9144000" cy="43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a:spLocks noChangeArrowheads="1"/>
          </p:cNvSpPr>
          <p:nvPr/>
        </p:nvSpPr>
        <p:spPr bwMode="auto">
          <a:xfrm>
            <a:off x="0" y="1786166"/>
            <a:ext cx="6213231" cy="1729434"/>
          </a:xfrm>
          <a:prstGeom prst="rect">
            <a:avLst/>
          </a:prstGeom>
          <a:gradFill rotWithShape="1">
            <a:gsLst>
              <a:gs pos="0">
                <a:srgbClr val="770000">
                  <a:alpha val="90000"/>
                </a:srgbClr>
              </a:gs>
              <a:gs pos="50000">
                <a:srgbClr val="AD0000">
                  <a:alpha val="80000"/>
                </a:srgbClr>
              </a:gs>
              <a:gs pos="100000">
                <a:srgbClr val="CE0000">
                  <a:alpha val="91000"/>
                </a:srgbClr>
              </a:gs>
            </a:gsLst>
            <a:lin ang="0" scaled="1"/>
          </a:gradFill>
          <a:ln w="9525" algn="ctr">
            <a:noFill/>
            <a:round/>
            <a:headEnd/>
            <a:tailEnd/>
          </a:ln>
        </p:spPr>
        <p:txBody>
          <a:bodyPr/>
          <a:lstStyle/>
          <a:p>
            <a:pPr algn="ctr" defTabSz="962782">
              <a:defRPr/>
            </a:pPr>
            <a:endParaRPr lang="ru-RU" sz="1939" dirty="0">
              <a:cs typeface="+mn-cs"/>
            </a:endParaRPr>
          </a:p>
        </p:txBody>
      </p:sp>
      <p:sp>
        <p:nvSpPr>
          <p:cNvPr id="4104" name="Text Box 23"/>
          <p:cNvSpPr txBox="1">
            <a:spLocks noChangeArrowheads="1"/>
          </p:cNvSpPr>
          <p:nvPr/>
        </p:nvSpPr>
        <p:spPr bwMode="auto">
          <a:xfrm>
            <a:off x="-10258" y="2540977"/>
            <a:ext cx="6975232" cy="57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ru-RU" sz="3139" b="1">
                <a:solidFill>
                  <a:srgbClr val="FFFF00"/>
                </a:solidFill>
              </a:rPr>
              <a:t>Bachelor Degree Programs</a:t>
            </a:r>
            <a:endParaRPr lang="ru-RU" altLang="ru-RU" sz="3139" b="1">
              <a:solidFill>
                <a:srgbClr val="FFFF00"/>
              </a:solidFill>
              <a:latin typeface="Franklin Gothic Demi" panose="020B0703020102020204" pitchFamily="34" charset="0"/>
            </a:endParaRPr>
          </a:p>
        </p:txBody>
      </p:sp>
      <p:sp>
        <p:nvSpPr>
          <p:cNvPr id="4105" name="Прямоугольник 17"/>
          <p:cNvSpPr>
            <a:spLocks noChangeArrowheads="1"/>
          </p:cNvSpPr>
          <p:nvPr/>
        </p:nvSpPr>
        <p:spPr bwMode="auto">
          <a:xfrm>
            <a:off x="-11643" y="3508269"/>
            <a:ext cx="8335108" cy="1883020"/>
          </a:xfrm>
          <a:prstGeom prst="rect">
            <a:avLst/>
          </a:prstGeom>
          <a:solidFill>
            <a:srgbClr val="F26724">
              <a:alpha val="8705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042988">
              <a:spcBef>
                <a:spcPct val="20000"/>
              </a:spcBef>
              <a:buChar char="•"/>
              <a:defRPr sz="3200">
                <a:solidFill>
                  <a:schemeClr val="tx1"/>
                </a:solidFill>
                <a:latin typeface="Arial" panose="020B0604020202020204" pitchFamily="34" charset="0"/>
              </a:defRPr>
            </a:lvl1pPr>
            <a:lvl2pPr marL="742950" indent="-285750" defTabSz="1042988">
              <a:spcBef>
                <a:spcPct val="20000"/>
              </a:spcBef>
              <a:buChar char="–"/>
              <a:defRPr sz="2800">
                <a:solidFill>
                  <a:schemeClr val="tx1"/>
                </a:solidFill>
                <a:latin typeface="Arial" panose="020B0604020202020204" pitchFamily="34" charset="0"/>
              </a:defRPr>
            </a:lvl2pPr>
            <a:lvl3pPr marL="1143000" indent="-228600" defTabSz="1042988">
              <a:spcBef>
                <a:spcPct val="20000"/>
              </a:spcBef>
              <a:buChar char="•"/>
              <a:defRPr sz="2400">
                <a:solidFill>
                  <a:schemeClr val="tx1"/>
                </a:solidFill>
                <a:latin typeface="Arial" panose="020B0604020202020204" pitchFamily="34" charset="0"/>
              </a:defRPr>
            </a:lvl3pPr>
            <a:lvl4pPr marL="1600200" indent="-228600" defTabSz="1042988">
              <a:spcBef>
                <a:spcPct val="20000"/>
              </a:spcBef>
              <a:buChar char="–"/>
              <a:defRPr sz="2000">
                <a:solidFill>
                  <a:schemeClr val="tx1"/>
                </a:solidFill>
                <a:latin typeface="Arial" panose="020B0604020202020204" pitchFamily="34" charset="0"/>
              </a:defRPr>
            </a:lvl4pPr>
            <a:lvl5pPr marL="2057400" indent="-228600" defTabSz="1042988">
              <a:spcBef>
                <a:spcPct val="20000"/>
              </a:spcBef>
              <a:buChar char="»"/>
              <a:defRPr sz="20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939"/>
          </a:p>
        </p:txBody>
      </p:sp>
      <p:sp>
        <p:nvSpPr>
          <p:cNvPr id="11" name="Прямоугольник 10"/>
          <p:cNvSpPr>
            <a:spLocks noChangeArrowheads="1"/>
          </p:cNvSpPr>
          <p:nvPr/>
        </p:nvSpPr>
        <p:spPr bwMode="auto">
          <a:xfrm flipH="1">
            <a:off x="6459415" y="5753458"/>
            <a:ext cx="2684585" cy="439820"/>
          </a:xfrm>
          <a:prstGeom prst="rect">
            <a:avLst/>
          </a:prstGeom>
          <a:gradFill rotWithShape="1">
            <a:gsLst>
              <a:gs pos="100000">
                <a:srgbClr val="770000">
                  <a:alpha val="6000"/>
                </a:srgbClr>
              </a:gs>
              <a:gs pos="85000">
                <a:srgbClr val="AD0000">
                  <a:alpha val="99000"/>
                </a:srgbClr>
              </a:gs>
              <a:gs pos="0">
                <a:srgbClr val="CE0000">
                  <a:alpha val="95000"/>
                </a:srgbClr>
              </a:gs>
            </a:gsLst>
            <a:lin ang="0" scaled="1"/>
          </a:gradFill>
          <a:ln w="9525" algn="ctr">
            <a:noFill/>
            <a:round/>
            <a:headEnd/>
            <a:tailEnd/>
          </a:ln>
        </p:spPr>
        <p:txBody>
          <a:bodyPr/>
          <a:lstStyle/>
          <a:p>
            <a:pPr algn="ctr" defTabSz="962782">
              <a:defRPr/>
            </a:pPr>
            <a:endParaRPr lang="ru-RU" sz="1939" dirty="0">
              <a:cs typeface="+mn-cs"/>
            </a:endParaRPr>
          </a:p>
        </p:txBody>
      </p:sp>
      <p:sp>
        <p:nvSpPr>
          <p:cNvPr id="12" name="Text Box 23"/>
          <p:cNvSpPr txBox="1">
            <a:spLocks noChangeArrowheads="1"/>
          </p:cNvSpPr>
          <p:nvPr/>
        </p:nvSpPr>
        <p:spPr bwMode="auto">
          <a:xfrm>
            <a:off x="6903667" y="5771343"/>
            <a:ext cx="2145323" cy="376385"/>
          </a:xfrm>
          <a:prstGeom prst="rect">
            <a:avLst/>
          </a:prstGeom>
          <a:noFill/>
          <a:ln w="9525">
            <a:noFill/>
            <a:miter lim="800000"/>
            <a:headEnd/>
            <a:tailEnd/>
          </a:ln>
          <a:effectLst/>
        </p:spPr>
        <p:txBody>
          <a:bodyPr>
            <a:spAutoFit/>
          </a:bodyPr>
          <a:lstStyle/>
          <a:p>
            <a:pPr algn="r" eaLnBrk="1" hangingPunct="1">
              <a:spcBef>
                <a:spcPct val="50000"/>
              </a:spcBef>
              <a:defRPr/>
            </a:pPr>
            <a:r>
              <a:rPr lang="en-US" sz="1846" dirty="0">
                <a:solidFill>
                  <a:schemeClr val="bg1"/>
                </a:solidFill>
                <a:latin typeface="Tahoma" pitchFamily="34" charset="0"/>
                <a:ea typeface="Tahoma" pitchFamily="34" charset="0"/>
                <a:cs typeface="Tahoma" pitchFamily="34" charset="0"/>
              </a:rPr>
              <a:t>siu.ranepa.ru	</a:t>
            </a:r>
            <a:endParaRPr lang="ru-RU" sz="1846" dirty="0">
              <a:solidFill>
                <a:schemeClr val="bg1">
                  <a:lumMod val="75000"/>
                </a:schemeClr>
              </a:solidFill>
              <a:latin typeface="Tahoma" pitchFamily="34" charset="0"/>
              <a:ea typeface="Tahoma" pitchFamily="34" charset="0"/>
              <a:cs typeface="Tahoma" pitchFamily="34" charset="0"/>
            </a:endParaRPr>
          </a:p>
        </p:txBody>
      </p:sp>
      <p:sp>
        <p:nvSpPr>
          <p:cNvPr id="4110" name="Прямоугольник 1"/>
          <p:cNvSpPr>
            <a:spLocks noChangeArrowheads="1"/>
          </p:cNvSpPr>
          <p:nvPr/>
        </p:nvSpPr>
        <p:spPr bwMode="auto">
          <a:xfrm>
            <a:off x="2833984" y="3515600"/>
            <a:ext cx="2165978"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a:spcBef>
                <a:spcPct val="20000"/>
              </a:spcBef>
              <a:buChar char="•"/>
              <a:defRPr sz="3200">
                <a:solidFill>
                  <a:schemeClr val="tx1"/>
                </a:solidFill>
                <a:latin typeface="Arial" panose="020B0604020202020204" pitchFamily="34" charset="0"/>
              </a:defRPr>
            </a:lvl1pPr>
            <a:lvl2pPr marL="742950" indent="-285750" defTabSz="1042988">
              <a:spcBef>
                <a:spcPct val="20000"/>
              </a:spcBef>
              <a:buChar char="–"/>
              <a:defRPr sz="2800">
                <a:solidFill>
                  <a:schemeClr val="tx1"/>
                </a:solidFill>
                <a:latin typeface="Arial" panose="020B0604020202020204" pitchFamily="34" charset="0"/>
              </a:defRPr>
            </a:lvl2pPr>
            <a:lvl3pPr marL="1143000" indent="-228600" defTabSz="1042988">
              <a:spcBef>
                <a:spcPct val="20000"/>
              </a:spcBef>
              <a:buChar char="•"/>
              <a:defRPr sz="2400">
                <a:solidFill>
                  <a:schemeClr val="tx1"/>
                </a:solidFill>
                <a:latin typeface="Arial" panose="020B0604020202020204" pitchFamily="34" charset="0"/>
              </a:defRPr>
            </a:lvl3pPr>
            <a:lvl4pPr marL="1600200" indent="-228600" defTabSz="1042988">
              <a:spcBef>
                <a:spcPct val="20000"/>
              </a:spcBef>
              <a:buChar char="–"/>
              <a:defRPr sz="2000">
                <a:solidFill>
                  <a:schemeClr val="tx1"/>
                </a:solidFill>
                <a:latin typeface="Arial" panose="020B0604020202020204" pitchFamily="34" charset="0"/>
              </a:defRPr>
            </a:lvl4pPr>
            <a:lvl5pPr marL="2057400" indent="-228600" defTabSz="1042988">
              <a:spcBef>
                <a:spcPct val="20000"/>
              </a:spcBef>
              <a:buChar char="»"/>
              <a:defRPr sz="20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ru-RU" sz="2954" b="1" dirty="0">
                <a:solidFill>
                  <a:srgbClr val="FFFF00"/>
                </a:solidFill>
              </a:rPr>
              <a:t>PROGRAM</a:t>
            </a:r>
            <a:endParaRPr lang="ru-RU" altLang="ru-RU" sz="2954" dirty="0">
              <a:solidFill>
                <a:srgbClr val="FFFF00"/>
              </a:solidFill>
            </a:endParaRPr>
          </a:p>
        </p:txBody>
      </p:sp>
      <p:sp>
        <p:nvSpPr>
          <p:cNvPr id="13" name="Содержимое 2"/>
          <p:cNvSpPr txBox="1">
            <a:spLocks/>
          </p:cNvSpPr>
          <p:nvPr/>
        </p:nvSpPr>
        <p:spPr>
          <a:xfrm>
            <a:off x="152400" y="4208520"/>
            <a:ext cx="7483720" cy="1899138"/>
          </a:xfrm>
          <a:prstGeom prst="rect">
            <a:avLst/>
          </a:prstGeom>
        </p:spPr>
        <p:txBody>
          <a:bodyPr>
            <a:norm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defRPr/>
            </a:pPr>
            <a:r>
              <a:rPr lang="en-GB" b="1" u="sng" dirty="0"/>
              <a:t>PSYCHOLOGY</a:t>
            </a:r>
            <a:endParaRPr lang="ru-RU" altLang="ru-RU" sz="3415" b="1" u="sng"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eaLnBrk="1" hangingPunct="1">
              <a:lnSpc>
                <a:spcPct val="90000"/>
              </a:lnSpc>
              <a:buFontTx/>
              <a:buNone/>
              <a:defRPr/>
            </a:pPr>
            <a:endParaRPr lang="ru-RU" altLang="ru-RU" sz="2031" i="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lnSpc>
                <a:spcPct val="90000"/>
              </a:lnSpc>
              <a:buFontTx/>
              <a:buNone/>
              <a:defRPr/>
            </a:pPr>
            <a:r>
              <a:rPr lang="ru-RU" altLang="ru-RU" sz="1846" b="1" i="1" dirty="0" smtClean="0">
                <a:solidFill>
                  <a:schemeClr val="bg1"/>
                </a:solidFill>
              </a:rPr>
              <a:t>  </a:t>
            </a:r>
            <a:endParaRPr lang="ru-RU" altLang="ru-RU" sz="1846" b="1" i="1" dirty="0">
              <a:solidFill>
                <a:schemeClr val="bg1"/>
              </a:solidFill>
            </a:endParaRPr>
          </a:p>
          <a:p>
            <a:pPr eaLnBrk="1" hangingPunct="1">
              <a:lnSpc>
                <a:spcPct val="90000"/>
              </a:lnSpc>
              <a:buFontTx/>
              <a:buNone/>
              <a:defRPr/>
            </a:pPr>
            <a:r>
              <a:rPr lang="ru-RU" altLang="ru-RU" sz="1754" b="1" i="1" dirty="0" smtClean="0">
                <a:solidFill>
                  <a:schemeClr val="bg1"/>
                </a:solidFill>
                <a:effectLst>
                  <a:outerShdw blurRad="38100" dist="38100" dir="2700000" algn="tl">
                    <a:srgbClr val="C0C0C0"/>
                  </a:outerShdw>
                </a:effectLst>
                <a:cs typeface="Times New Roman" panose="02020603050405020304" pitchFamily="18" charset="0"/>
              </a:rPr>
              <a:t> </a:t>
            </a:r>
            <a:endParaRPr lang="ru-RU" altLang="ru-RU" sz="1754" b="1" i="1" dirty="0">
              <a:solidFill>
                <a:schemeClr val="bg1"/>
              </a:solidFill>
              <a:effectLst>
                <a:outerShdw blurRad="38100" dist="38100" dir="2700000" algn="tl">
                  <a:srgbClr val="C0C0C0"/>
                </a:outerShdw>
              </a:effectLst>
              <a:cs typeface="Times New Roman" panose="02020603050405020304" pitchFamily="18" charset="0"/>
            </a:endParaRPr>
          </a:p>
          <a:p>
            <a:pPr eaLnBrk="1" hangingPunct="1">
              <a:lnSpc>
                <a:spcPct val="90000"/>
              </a:lnSpc>
              <a:buFontTx/>
              <a:buNone/>
              <a:defRPr/>
            </a:pPr>
            <a:endParaRPr lang="ru-RU" altLang="ru-RU" sz="1754" b="1" dirty="0">
              <a:solidFill>
                <a:schemeClr val="bg1"/>
              </a:solidFill>
              <a:effectLst>
                <a:outerShdw blurRad="38100" dist="38100" dir="2700000" algn="tl">
                  <a:srgbClr val="C0C0C0"/>
                </a:outerShdw>
              </a:effectLst>
              <a:cs typeface="Times New Roman" panose="02020603050405020304" pitchFamily="18" charset="0"/>
            </a:endParaRPr>
          </a:p>
        </p:txBody>
      </p:sp>
    </p:spTree>
    <p:extLst>
      <p:ext uri="{BB962C8B-B14F-4D97-AF65-F5344CB8AC3E}">
        <p14:creationId xmlns:p14="http://schemas.microsoft.com/office/powerpoint/2010/main" val="30350306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b="1" dirty="0"/>
              <a:t>Expertise of the Graduates</a:t>
            </a:r>
            <a:br>
              <a:rPr lang="en-GB" b="1" dirty="0"/>
            </a:br>
            <a:r>
              <a:rPr lang="en-GB" b="1" dirty="0"/>
              <a:t>Field of Expertise</a:t>
            </a:r>
            <a:r>
              <a:rPr lang="ru-RU" dirty="0"/>
              <a:t/>
            </a:r>
            <a:br>
              <a:rPr lang="ru-RU" dirty="0"/>
            </a:br>
            <a:r>
              <a:rPr lang="ru-RU" sz="3200" b="1" dirty="0" smtClean="0">
                <a:solidFill>
                  <a:srgbClr val="00B050"/>
                </a:solidFill>
              </a:rPr>
              <a:t> </a:t>
            </a:r>
            <a:endParaRPr lang="ru-RU" sz="3200" b="1" dirty="0">
              <a:solidFill>
                <a:srgbClr val="00B050"/>
              </a:solidFill>
            </a:endParaRPr>
          </a:p>
        </p:txBody>
      </p:sp>
      <p:sp>
        <p:nvSpPr>
          <p:cNvPr id="4" name="Content Placeholder 3"/>
          <p:cNvSpPr>
            <a:spLocks noGrp="1"/>
          </p:cNvSpPr>
          <p:nvPr>
            <p:ph sz="half" idx="1"/>
          </p:nvPr>
        </p:nvSpPr>
        <p:spPr>
          <a:xfrm>
            <a:off x="5938" y="1676400"/>
            <a:ext cx="4428000" cy="5328000"/>
          </a:xfrm>
        </p:spPr>
        <p:txBody>
          <a:bodyPr>
            <a:normAutofit fontScale="77500" lnSpcReduction="20000"/>
          </a:bodyPr>
          <a:lstStyle/>
          <a:p>
            <a:pPr marL="0" indent="0" algn="ctr">
              <a:buNone/>
            </a:pPr>
            <a:r>
              <a:rPr lang="es-ES" b="1" dirty="0">
                <a:solidFill>
                  <a:srgbClr val="000099"/>
                </a:solidFill>
                <a:effectLst>
                  <a:outerShdw blurRad="38100" dist="38100" dir="2700000" algn="tl">
                    <a:srgbClr val="000000">
                      <a:alpha val="43137"/>
                    </a:srgbClr>
                  </a:outerShdw>
                </a:effectLst>
              </a:rPr>
              <a:t>B</a:t>
            </a:r>
            <a:r>
              <a:rPr lang="en-US" b="1" dirty="0" err="1" smtClean="0">
                <a:solidFill>
                  <a:srgbClr val="000099"/>
                </a:solidFill>
                <a:effectLst>
                  <a:outerShdw blurRad="38100" dist="38100" dir="2700000" algn="tl">
                    <a:srgbClr val="000000">
                      <a:alpha val="43137"/>
                    </a:srgbClr>
                  </a:outerShdw>
                </a:effectLst>
              </a:rPr>
              <a:t>achelor's</a:t>
            </a:r>
            <a:r>
              <a:rPr lang="en-US" b="1" dirty="0" smtClean="0">
                <a:solidFill>
                  <a:srgbClr val="000099"/>
                </a:solidFill>
                <a:effectLst>
                  <a:outerShdw blurRad="38100" dist="38100" dir="2700000" algn="tl">
                    <a:srgbClr val="000000">
                      <a:alpha val="43137"/>
                    </a:srgbClr>
                  </a:outerShdw>
                </a:effectLst>
              </a:rPr>
              <a:t> </a:t>
            </a:r>
            <a:r>
              <a:rPr lang="en-US" b="1" dirty="0">
                <a:solidFill>
                  <a:srgbClr val="000099"/>
                </a:solidFill>
                <a:effectLst>
                  <a:outerShdw blurRad="38100" dist="38100" dir="2700000" algn="tl">
                    <a:srgbClr val="000000">
                      <a:alpha val="43137"/>
                    </a:srgbClr>
                  </a:outerShdw>
                </a:effectLst>
              </a:rPr>
              <a:t>degree </a:t>
            </a:r>
            <a:endParaRPr lang="ru-RU" b="1" dirty="0" smtClean="0">
              <a:solidFill>
                <a:srgbClr val="000099"/>
              </a:solidFill>
              <a:effectLst>
                <a:outerShdw blurRad="38100" dist="38100" dir="2700000" algn="tl">
                  <a:srgbClr val="000000">
                    <a:alpha val="43137"/>
                  </a:srgbClr>
                </a:outerShdw>
              </a:effectLst>
            </a:endParaRPr>
          </a:p>
          <a:p>
            <a:pPr marL="0" indent="0" algn="ctr">
              <a:buNone/>
            </a:pPr>
            <a:r>
              <a:rPr lang="ru-RU" sz="3600" b="1" dirty="0" smtClean="0">
                <a:solidFill>
                  <a:srgbClr val="000099"/>
                </a:solidFill>
              </a:rPr>
              <a:t>37.03.01. – </a:t>
            </a:r>
            <a:r>
              <a:rPr lang="en-GB" sz="3600" b="1" u="sng" dirty="0"/>
              <a:t>PSYCHOLOGY</a:t>
            </a:r>
            <a:r>
              <a:rPr lang="ru-RU" sz="3600" b="1" dirty="0" smtClean="0">
                <a:solidFill>
                  <a:srgbClr val="000099"/>
                </a:solidFill>
              </a:rPr>
              <a:t> :</a:t>
            </a:r>
          </a:p>
          <a:p>
            <a:pPr marL="0" indent="0">
              <a:buNone/>
            </a:pPr>
            <a:r>
              <a:rPr lang="ru-RU" sz="2600" dirty="0" smtClean="0"/>
              <a:t>	</a:t>
            </a:r>
            <a:r>
              <a:rPr lang="en-GB" dirty="0"/>
              <a:t>Solve complex tasks</a:t>
            </a:r>
            <a:endParaRPr lang="ru-RU" sz="2600" b="1" dirty="0" smtClean="0">
              <a:solidFill>
                <a:srgbClr val="00B050"/>
              </a:solidFill>
            </a:endParaRPr>
          </a:p>
          <a:p>
            <a:r>
              <a:rPr lang="en-GB" dirty="0"/>
              <a:t>in education, healthcare, culture, sport, defence, administrative, and legal areas, as well as in social </a:t>
            </a:r>
            <a:r>
              <a:rPr lang="en-GB" dirty="0" smtClean="0"/>
              <a:t>care</a:t>
            </a:r>
            <a:endParaRPr lang="ru-RU" dirty="0" smtClean="0"/>
          </a:p>
          <a:p>
            <a:r>
              <a:rPr lang="en-GB" dirty="0"/>
              <a:t>at public and economic organisations, administrative bodies, scientific, research, and consulting organisations providing psychological services to individuals and organisations</a:t>
            </a:r>
            <a:r>
              <a:rPr lang="ru-RU" sz="2600" b="1" dirty="0" smtClean="0">
                <a:solidFill>
                  <a:srgbClr val="00B050"/>
                </a:solidFill>
              </a:rPr>
              <a:t>. </a:t>
            </a:r>
          </a:p>
        </p:txBody>
      </p:sp>
      <p:sp>
        <p:nvSpPr>
          <p:cNvPr id="5" name="Content Placeholder 4"/>
          <p:cNvSpPr>
            <a:spLocks noGrp="1"/>
          </p:cNvSpPr>
          <p:nvPr>
            <p:ph sz="half" idx="2"/>
          </p:nvPr>
        </p:nvSpPr>
        <p:spPr>
          <a:xfrm>
            <a:off x="4648200" y="1675605"/>
            <a:ext cx="4428000" cy="5220000"/>
          </a:xfrm>
        </p:spPr>
        <p:txBody>
          <a:bodyPr>
            <a:normAutofit fontScale="77500" lnSpcReduction="20000"/>
          </a:bodyPr>
          <a:lstStyle/>
          <a:p>
            <a:pPr marL="0" indent="0" algn="ctr">
              <a:buNone/>
            </a:pPr>
            <a:r>
              <a:rPr lang="es-ES" b="1" dirty="0">
                <a:solidFill>
                  <a:srgbClr val="000099"/>
                </a:solidFill>
                <a:effectLst>
                  <a:outerShdw blurRad="38100" dist="38100" dir="2700000" algn="tl">
                    <a:srgbClr val="000000">
                      <a:alpha val="43137"/>
                    </a:srgbClr>
                  </a:outerShdw>
                </a:effectLst>
              </a:rPr>
              <a:t>S</a:t>
            </a:r>
            <a:r>
              <a:rPr lang="en-US" b="1" dirty="0" err="1" smtClean="0">
                <a:solidFill>
                  <a:srgbClr val="000099"/>
                </a:solidFill>
                <a:effectLst>
                  <a:outerShdw blurRad="38100" dist="38100" dir="2700000" algn="tl">
                    <a:srgbClr val="000000">
                      <a:alpha val="43137"/>
                    </a:srgbClr>
                  </a:outerShdw>
                </a:effectLst>
              </a:rPr>
              <a:t>pecialist</a:t>
            </a:r>
            <a:r>
              <a:rPr lang="en-US" b="1" dirty="0" smtClean="0">
                <a:solidFill>
                  <a:srgbClr val="000099"/>
                </a:solidFill>
                <a:effectLst>
                  <a:outerShdw blurRad="38100" dist="38100" dir="2700000" algn="tl">
                    <a:srgbClr val="000000">
                      <a:alpha val="43137"/>
                    </a:srgbClr>
                  </a:outerShdw>
                </a:effectLst>
              </a:rPr>
              <a:t> </a:t>
            </a:r>
            <a:r>
              <a:rPr lang="en-US" b="1" dirty="0">
                <a:solidFill>
                  <a:srgbClr val="000099"/>
                </a:solidFill>
                <a:effectLst>
                  <a:outerShdw blurRad="38100" dist="38100" dir="2700000" algn="tl">
                    <a:srgbClr val="000000">
                      <a:alpha val="43137"/>
                    </a:srgbClr>
                  </a:outerShdw>
                </a:effectLst>
              </a:rPr>
              <a:t>degree</a:t>
            </a:r>
            <a:endParaRPr lang="ru-RU" b="1" dirty="0" smtClean="0">
              <a:solidFill>
                <a:srgbClr val="000099"/>
              </a:solidFill>
              <a:effectLst>
                <a:outerShdw blurRad="38100" dist="38100" dir="2700000" algn="tl">
                  <a:srgbClr val="000000">
                    <a:alpha val="43137"/>
                  </a:srgbClr>
                </a:outerShdw>
              </a:effectLst>
            </a:endParaRPr>
          </a:p>
          <a:p>
            <a:pPr marL="0" indent="0">
              <a:buNone/>
            </a:pPr>
            <a:r>
              <a:rPr lang="ru-RU" sz="3600" b="1" dirty="0" smtClean="0">
                <a:solidFill>
                  <a:srgbClr val="000099"/>
                </a:solidFill>
              </a:rPr>
              <a:t>37.05.02. –</a:t>
            </a:r>
            <a:r>
              <a:rPr lang="ru-RU" sz="3600" b="1" dirty="0" smtClean="0">
                <a:solidFill>
                  <a:srgbClr val="00B050"/>
                </a:solidFill>
              </a:rPr>
              <a:t> </a:t>
            </a:r>
            <a:r>
              <a:rPr lang="en-GB" b="1" u="sng" dirty="0"/>
              <a:t>PSYCHOLOGY IN SERVICE </a:t>
            </a:r>
            <a:r>
              <a:rPr lang="en-GB" b="1" u="sng" dirty="0" smtClean="0"/>
              <a:t>ACTIVITIES</a:t>
            </a:r>
            <a:endParaRPr lang="ru-RU" b="1" u="sng" dirty="0" smtClean="0"/>
          </a:p>
          <a:p>
            <a:pPr marL="0" indent="0">
              <a:buNone/>
            </a:pPr>
            <a:r>
              <a:rPr lang="ru-RU" sz="2400" b="1" dirty="0" smtClean="0">
                <a:solidFill>
                  <a:srgbClr val="00B050"/>
                </a:solidFill>
              </a:rPr>
              <a:t>	</a:t>
            </a:r>
            <a:r>
              <a:rPr lang="en-GB" dirty="0"/>
              <a:t> Solve complex tasks</a:t>
            </a:r>
            <a:endParaRPr lang="ru-RU" sz="2400" b="1" dirty="0" smtClean="0">
              <a:solidFill>
                <a:srgbClr val="00B050"/>
              </a:solidFill>
            </a:endParaRPr>
          </a:p>
          <a:p>
            <a:r>
              <a:rPr lang="en-GB" dirty="0"/>
              <a:t>psychological support in administration</a:t>
            </a:r>
            <a:r>
              <a:rPr lang="ru-RU" sz="2400" b="1" dirty="0" smtClean="0">
                <a:solidFill>
                  <a:srgbClr val="00B050"/>
                </a:solidFill>
              </a:rPr>
              <a:t>, </a:t>
            </a:r>
          </a:p>
          <a:p>
            <a:r>
              <a:rPr lang="en-GB" dirty="0"/>
              <a:t>activities of personnel and departments of law enforcement services</a:t>
            </a:r>
            <a:r>
              <a:rPr lang="ru-RU" sz="2400" b="1" dirty="0" smtClean="0">
                <a:solidFill>
                  <a:srgbClr val="00B050"/>
                </a:solidFill>
              </a:rPr>
              <a:t>,</a:t>
            </a:r>
          </a:p>
          <a:p>
            <a:r>
              <a:rPr lang="en-GB" dirty="0"/>
              <a:t>defence, protection of individuals, society, and state</a:t>
            </a:r>
            <a:r>
              <a:rPr lang="ru-RU" sz="2400" b="1" dirty="0" smtClean="0">
                <a:solidFill>
                  <a:srgbClr val="00B050"/>
                </a:solidFill>
              </a:rPr>
              <a:t>, </a:t>
            </a:r>
          </a:p>
          <a:p>
            <a:r>
              <a:rPr lang="en-GB" dirty="0"/>
              <a:t>social care</a:t>
            </a:r>
            <a:r>
              <a:rPr lang="ru-RU" sz="2400" b="1" dirty="0" smtClean="0">
                <a:solidFill>
                  <a:srgbClr val="00B050"/>
                </a:solidFill>
              </a:rPr>
              <a:t>, </a:t>
            </a:r>
          </a:p>
          <a:p>
            <a:r>
              <a:rPr lang="en-GB" dirty="0"/>
              <a:t>organisation of operation of psychology services for individuals and organisations; psychology in education</a:t>
            </a:r>
            <a:r>
              <a:rPr lang="ru-RU" sz="2400" b="1" dirty="0" smtClean="0">
                <a:solidFill>
                  <a:srgbClr val="00B050"/>
                </a:solidFill>
              </a:rPr>
              <a:t>. </a:t>
            </a:r>
            <a:endParaRPr lang="ru-RU" sz="2400" b="1" dirty="0">
              <a:solidFill>
                <a:srgbClr val="00B050"/>
              </a:solidFill>
            </a:endParaRPr>
          </a:p>
          <a:p>
            <a:pPr marL="0" indent="0">
              <a:buNone/>
            </a:pPr>
            <a:endParaRPr lang="ru-RU" sz="2000" dirty="0"/>
          </a:p>
        </p:txBody>
      </p:sp>
      <p:sp>
        <p:nvSpPr>
          <p:cNvPr id="2" name="Slide Number Placeholder 1"/>
          <p:cNvSpPr>
            <a:spLocks noGrp="1"/>
          </p:cNvSpPr>
          <p:nvPr>
            <p:ph type="sldNum" sz="quarter" idx="12"/>
          </p:nvPr>
        </p:nvSpPr>
        <p:spPr/>
        <p:txBody>
          <a:bodyPr/>
          <a:lstStyle/>
          <a:p>
            <a:pPr>
              <a:defRPr/>
            </a:pPr>
            <a:fld id="{65ADADE8-046C-4EDA-9B07-D1CC0B56ADFF}" type="slidenum">
              <a:rPr lang="en-US" smtClean="0"/>
              <a:pPr>
                <a:defRPr/>
              </a:pPr>
              <a:t>2</a:t>
            </a:fld>
            <a:endParaRPr lang="en-US"/>
          </a:p>
        </p:txBody>
      </p:sp>
    </p:spTree>
    <p:extLst>
      <p:ext uri="{BB962C8B-B14F-4D97-AF65-F5344CB8AC3E}">
        <p14:creationId xmlns:p14="http://schemas.microsoft.com/office/powerpoint/2010/main" val="1835971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868B17-6716-45BB-AF9E-A6B7EE3AD2E0}" type="slidenum">
              <a:rPr lang="en-US" smtClean="0"/>
              <a:pPr>
                <a:defRPr/>
              </a:pPr>
              <a:t>3</a:t>
            </a:fld>
            <a:endParaRPr lang="en-US"/>
          </a:p>
        </p:txBody>
      </p:sp>
      <p:sp>
        <p:nvSpPr>
          <p:cNvPr id="2" name="Title 1"/>
          <p:cNvSpPr>
            <a:spLocks noGrp="1"/>
          </p:cNvSpPr>
          <p:nvPr>
            <p:ph type="title" idx="4294967295"/>
          </p:nvPr>
        </p:nvSpPr>
        <p:spPr>
          <a:xfrm>
            <a:off x="0" y="-20638"/>
            <a:ext cx="8229600" cy="1143001"/>
          </a:xfrm>
        </p:spPr>
        <p:txBody>
          <a:bodyPr/>
          <a:lstStyle/>
          <a:p>
            <a:r>
              <a:rPr lang="en-US" altLang="ru-RU" b="1" dirty="0">
                <a:solidFill>
                  <a:srgbClr val="C00000"/>
                </a:solidFill>
              </a:rPr>
              <a:t>More than 40 study guides</a:t>
            </a:r>
            <a:endParaRPr lang="ru-RU" b="1" dirty="0">
              <a:solidFill>
                <a:srgbClr val="C00000"/>
              </a:solidFill>
            </a:endParaRPr>
          </a:p>
        </p:txBody>
      </p:sp>
      <p:pic>
        <p:nvPicPr>
          <p:cNvPr id="5" name="Picture 1027" descr="C:\Documents and Settings\kaf-psyhol\Рабочий стол\Войтик\Презентации\Презентация_УМК_кафедра\Соцпс_УМК.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1720850" cy="2530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29" descr="C:\Documents and Settings\kaf-psyhol\Рабочий стол\Войтик\Презентации\Презентация_УМК_кафедра\Психол_труд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3077" y="847725"/>
            <a:ext cx="1730375" cy="2520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28" descr="C:\Documents and Settings\kaf-psyhol\Рабочий стол\Войтик\Презентации\Презентация_УМК_кафедра\Соцпсихол_хрест.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825500"/>
            <a:ext cx="17526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30" descr="C:\Documents and Settings\kaf-psyhol\Рабочий стол\Войтик\Презентации\Презентация_УМК_кафедра\ихол_конфликт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0850" y="854034"/>
            <a:ext cx="1738313" cy="2524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31" descr="C:\Documents and Settings\kaf-psyhol\Рабочий стол\Войтик\Презентации\Презентация_УМК_кафедра\Юрид_психол.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0840" y="857209"/>
            <a:ext cx="1741488" cy="2520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29" descr="Shvezova- последний вариант"/>
          <p:cNvPicPr>
            <a:picLocks noChangeAspect="1" noChangeArrowheads="1"/>
          </p:cNvPicPr>
          <p:nvPr/>
        </p:nvPicPr>
        <p:blipFill>
          <a:blip r:embed="rId7"/>
          <a:srcRect/>
          <a:stretch>
            <a:fillRect/>
          </a:stretch>
        </p:blipFill>
        <p:spPr>
          <a:xfrm>
            <a:off x="0" y="3378159"/>
            <a:ext cx="5385127" cy="3420000"/>
          </a:xfrm>
          <a:prstGeom prst="rect">
            <a:avLst/>
          </a:prstGeom>
          <a:effectLst>
            <a:outerShdw blurRad="292100" dist="139700" dir="2700000" algn="tl" rotWithShape="0">
              <a:srgbClr val="333333">
                <a:alpha val="65000"/>
              </a:srgbClr>
            </a:outerShdw>
          </a:effectLst>
        </p:spPr>
      </p:pic>
      <p:sp>
        <p:nvSpPr>
          <p:cNvPr id="11" name="Rectangle 10"/>
          <p:cNvSpPr/>
          <p:nvPr/>
        </p:nvSpPr>
        <p:spPr>
          <a:xfrm>
            <a:off x="5556662" y="3810000"/>
            <a:ext cx="3456000" cy="2246769"/>
          </a:xfrm>
          <a:prstGeom prst="rect">
            <a:avLst/>
          </a:prstGeom>
        </p:spPr>
        <p:txBody>
          <a:bodyPr>
            <a:spAutoFit/>
          </a:bodyPr>
          <a:lstStyle/>
          <a:p>
            <a:pPr algn="just"/>
            <a:r>
              <a:rPr lang="ru-RU" sz="3200" b="1" dirty="0" smtClean="0">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2007 </a:t>
            </a:r>
            <a:r>
              <a:rPr lang="ru-RU" b="1" dirty="0">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dirty="0"/>
              <a:t>Recommended by the Psychology Council of the Academic Methodological Association for university classical higher education as a training guide for students of psychological specialities</a:t>
            </a:r>
            <a:endParaRPr lang="ru-RU" dirty="0"/>
          </a:p>
        </p:txBody>
      </p:sp>
    </p:spTree>
    <p:extLst>
      <p:ext uri="{BB962C8B-B14F-4D97-AF65-F5344CB8AC3E}">
        <p14:creationId xmlns:p14="http://schemas.microsoft.com/office/powerpoint/2010/main" val="1654008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5ADADE8-046C-4EDA-9B07-D1CC0B56ADFF}" type="slidenum">
              <a:rPr lang="en-US" smtClean="0"/>
              <a:pPr>
                <a:defRPr/>
              </a:pPr>
              <a:t>4</a:t>
            </a:fld>
            <a:endParaRPr lang="en-US"/>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4743450" cy="6629400"/>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66700"/>
            <a:ext cx="4623945" cy="6400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7200" y="266700"/>
            <a:ext cx="914400" cy="369332"/>
          </a:xfrm>
          <a:prstGeom prst="rect">
            <a:avLst/>
          </a:prstGeom>
          <a:noFill/>
        </p:spPr>
        <p:txBody>
          <a:bodyPr wrap="square" rtlCol="0">
            <a:spAutoFit/>
          </a:bodyPr>
          <a:lstStyle/>
          <a:p>
            <a:pPr algn="ctr"/>
            <a:r>
              <a:rPr lang="ru-RU" b="1" dirty="0" smtClean="0">
                <a:solidFill>
                  <a:srgbClr val="C00000"/>
                </a:solidFill>
              </a:rPr>
              <a:t>2008 г.</a:t>
            </a:r>
            <a:endParaRPr lang="ru-RU" b="1" dirty="0">
              <a:solidFill>
                <a:srgbClr val="C00000"/>
              </a:solidFill>
            </a:endParaRPr>
          </a:p>
        </p:txBody>
      </p:sp>
    </p:spTree>
    <p:extLst>
      <p:ext uri="{BB962C8B-B14F-4D97-AF65-F5344CB8AC3E}">
        <p14:creationId xmlns:p14="http://schemas.microsoft.com/office/powerpoint/2010/main" val="659471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6B61D16-A0D7-4C84-A056-5FCAD73FE4BE}" type="slidenum">
              <a:rPr lang="en-US" smtClean="0"/>
              <a:pPr>
                <a:defRPr/>
              </a:pPr>
              <a:t>5</a:t>
            </a:fld>
            <a:endParaRPr lang="en-US"/>
          </a:p>
        </p:txBody>
      </p:sp>
      <p:pic>
        <p:nvPicPr>
          <p:cNvPr id="6" name="Рисунок 2" descr="1 - 2011-Швецова_Косякова_обложка.jpg"/>
          <p:cNvPicPr>
            <a:picLocks noChangeAspect="1"/>
          </p:cNvPicPr>
          <p:nvPr/>
        </p:nvPicPr>
        <p:blipFill>
          <a:blip r:embed="rId2"/>
          <a:stretch>
            <a:fillRect/>
          </a:stretch>
        </p:blipFill>
        <p:spPr>
          <a:xfrm>
            <a:off x="0" y="-3958"/>
            <a:ext cx="6511997" cy="4356000"/>
          </a:xfrm>
          <a:prstGeom prst="rect">
            <a:avLst/>
          </a:prstGeom>
          <a:ln>
            <a:noFill/>
          </a:ln>
          <a:effectLst>
            <a:outerShdw blurRad="292100" dist="139700" dir="2700000" algn="tl" rotWithShape="0">
              <a:srgbClr val="333333">
                <a:alpha val="65000"/>
              </a:srgbClr>
            </a:outerShdw>
          </a:effectLst>
        </p:spPr>
      </p:pic>
      <p:pic>
        <p:nvPicPr>
          <p:cNvPr id="7" name="Рисунок 4" descr="3 - Диплом Лауреата.jpg"/>
          <p:cNvPicPr>
            <a:picLocks noChangeAspect="1"/>
          </p:cNvPicPr>
          <p:nvPr/>
        </p:nvPicPr>
        <p:blipFill>
          <a:blip r:embed="rId3"/>
          <a:stretch>
            <a:fillRect/>
          </a:stretch>
        </p:blipFill>
        <p:spPr>
          <a:xfrm>
            <a:off x="6511997" y="228599"/>
            <a:ext cx="2628000" cy="3740212"/>
          </a:xfrm>
          <a:prstGeom prst="rect">
            <a:avLst/>
          </a:prstGeom>
          <a:ln>
            <a:noFill/>
          </a:ln>
          <a:effectLst>
            <a:outerShdw blurRad="292100" dist="139700" dir="2700000" algn="tl" rotWithShape="0">
              <a:srgbClr val="333333">
                <a:alpha val="65000"/>
              </a:srgbClr>
            </a:outerShdw>
          </a:effectLst>
        </p:spPr>
      </p:pic>
      <p:pic>
        <p:nvPicPr>
          <p:cNvPr id="8" name="Рисунок 1" descr="- Национальный сер-т качества.jpg"/>
          <p:cNvPicPr>
            <a:picLocks noChangeAspect="1"/>
          </p:cNvPicPr>
          <p:nvPr/>
        </p:nvPicPr>
        <p:blipFill>
          <a:blip r:embed="rId4"/>
          <a:stretch>
            <a:fillRect/>
          </a:stretch>
        </p:blipFill>
        <p:spPr>
          <a:xfrm>
            <a:off x="0" y="3327379"/>
            <a:ext cx="2442464" cy="35280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659997" y="4724400"/>
            <a:ext cx="6480000" cy="1446550"/>
          </a:xfrm>
          <a:prstGeom prst="rect">
            <a:avLst/>
          </a:prstGeom>
        </p:spPr>
        <p:txBody>
          <a:bodyPr>
            <a:spAutoFit/>
          </a:bodyPr>
          <a:lstStyle/>
          <a:p>
            <a:pPr algn="just"/>
            <a:r>
              <a:rPr lang="ru-RU" sz="3200" b="1" dirty="0" smtClean="0">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2010 </a:t>
            </a:r>
            <a:r>
              <a:rPr lang="ru-RU" sz="2000" b="1" dirty="0">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dirty="0"/>
              <a:t>Recommended by the Psychology Council of the Academic Methodological Association for university classical higher education as a training guide for students of psychological specialities</a:t>
            </a:r>
            <a:endParaRPr lang="ru-RU" sz="2000" dirty="0">
              <a:solidFill>
                <a:srgbClr val="00B050"/>
              </a:solidFill>
            </a:endParaRPr>
          </a:p>
        </p:txBody>
      </p:sp>
    </p:spTree>
    <p:extLst>
      <p:ext uri="{BB962C8B-B14F-4D97-AF65-F5344CB8AC3E}">
        <p14:creationId xmlns:p14="http://schemas.microsoft.com/office/powerpoint/2010/main" val="162335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21" y="304800"/>
            <a:ext cx="8604000" cy="2362200"/>
          </a:xfrm>
        </p:spPr>
        <p:txBody>
          <a:bodyPr>
            <a:normAutofit/>
          </a:bodyPr>
          <a:lstStyle/>
          <a:p>
            <a:pPr algn="just"/>
            <a:r>
              <a:rPr lang="en-GB" sz="1800" i="1" dirty="0"/>
              <a:t>Recently we have had an increased number of applications from various state and municipal bodies of the Siberian Region for training, retraining, and advanced training of students and course participants in specialities of the Siberian Institute of Management – branch of RANEPA, related to psychological support of activities in the following </a:t>
            </a:r>
            <a:r>
              <a:rPr lang="en-GB" sz="1800" i="1" dirty="0" smtClean="0"/>
              <a:t>programs:</a:t>
            </a:r>
            <a:r>
              <a:rPr lang="ru-RU" altLang="ru-RU" sz="1800" b="1" i="1" dirty="0" smtClean="0">
                <a:solidFill>
                  <a:srgbClr val="00B050"/>
                </a:solidFill>
                <a:latin typeface="Tahoma" panose="020B0604030504040204" pitchFamily="34" charset="0"/>
                <a:ea typeface="Tahoma" panose="020B0604030504040204" pitchFamily="34" charset="0"/>
                <a:cs typeface="Tahoma" panose="020B0604030504040204" pitchFamily="34" charset="0"/>
              </a:rPr>
              <a:t/>
            </a:r>
            <a:br>
              <a:rPr lang="ru-RU" altLang="ru-RU" sz="1800" b="1" i="1"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ru-RU" altLang="ru-RU" sz="1600" b="1" i="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ru-RU" altLang="ru-RU" sz="1600" b="1" i="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ru-RU" alt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ru-RU" alt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endParaRPr lang="ru-RU" sz="1600" dirty="0"/>
          </a:p>
        </p:txBody>
      </p:sp>
      <p:sp>
        <p:nvSpPr>
          <p:cNvPr id="3" name="Slide Number Placeholder 2"/>
          <p:cNvSpPr>
            <a:spLocks noGrp="1"/>
          </p:cNvSpPr>
          <p:nvPr>
            <p:ph type="sldNum" sz="quarter" idx="12"/>
          </p:nvPr>
        </p:nvSpPr>
        <p:spPr/>
        <p:txBody>
          <a:bodyPr/>
          <a:lstStyle/>
          <a:p>
            <a:pPr>
              <a:defRPr/>
            </a:pPr>
            <a:fld id="{22F3E45C-F7E3-4EBC-A7BE-EA7EAFFE6BE7}" type="slidenum">
              <a:rPr lang="en-US" smtClean="0"/>
              <a:pPr>
                <a:defRPr/>
              </a:pPr>
              <a:t>6</a:t>
            </a:fld>
            <a:endParaRPr lang="en-US"/>
          </a:p>
        </p:txBody>
      </p:sp>
      <p:sp>
        <p:nvSpPr>
          <p:cNvPr id="4" name="Rectangle 3"/>
          <p:cNvSpPr/>
          <p:nvPr/>
        </p:nvSpPr>
        <p:spPr>
          <a:xfrm>
            <a:off x="61621" y="3281325"/>
            <a:ext cx="8928000" cy="1791260"/>
          </a:xfrm>
          <a:prstGeom prst="rect">
            <a:avLst/>
          </a:prstGeom>
        </p:spPr>
        <p:txBody>
          <a:bodyPr>
            <a:spAutoFit/>
          </a:bodyPr>
          <a:lstStyle/>
          <a:p>
            <a:pPr marL="342900" indent="-342900" algn="just">
              <a:lnSpc>
                <a:spcPct val="80000"/>
              </a:lnSpc>
              <a:buFont typeface="Arial" panose="020B0604020202020204" pitchFamily="34" charset="0"/>
              <a:buChar char="•"/>
            </a:pPr>
            <a:r>
              <a:rPr lang="en-GB" dirty="0"/>
              <a:t>Leader’s Personality in the System of Public Administration</a:t>
            </a:r>
            <a:r>
              <a:rPr lang="ru-RU" altLang="ru-RU" sz="2400" dirty="0" smtClean="0"/>
              <a:t>; </a:t>
            </a:r>
            <a:endParaRPr lang="ru-RU" altLang="ru-RU" sz="2400" dirty="0"/>
          </a:p>
          <a:p>
            <a:pPr marL="342900" indent="-342900" algn="just">
              <a:lnSpc>
                <a:spcPct val="80000"/>
              </a:lnSpc>
              <a:buFont typeface="Arial" panose="020B0604020202020204" pitchFamily="34" charset="0"/>
              <a:buChar char="•"/>
            </a:pPr>
            <a:r>
              <a:rPr lang="en-GB" dirty="0"/>
              <a:t>Psychology of Professional Activities of Civil Officers</a:t>
            </a:r>
            <a:r>
              <a:rPr lang="ru-RU" altLang="ru-RU" sz="2400" dirty="0" smtClean="0"/>
              <a:t>; </a:t>
            </a:r>
            <a:endParaRPr lang="ru-RU" altLang="ru-RU" sz="2400" dirty="0"/>
          </a:p>
          <a:p>
            <a:pPr marL="342900" indent="-342900" algn="just">
              <a:lnSpc>
                <a:spcPct val="80000"/>
              </a:lnSpc>
              <a:buFont typeface="Arial" panose="020B0604020202020204" pitchFamily="34" charset="0"/>
              <a:buChar char="•"/>
            </a:pPr>
            <a:r>
              <a:rPr lang="en-GB" dirty="0"/>
              <a:t>Modern Psychological Researches in Evaluation of Potential of Civil Officers</a:t>
            </a:r>
            <a:r>
              <a:rPr lang="ru-RU" altLang="ru-RU" sz="2400" dirty="0" smtClean="0"/>
              <a:t>; </a:t>
            </a:r>
            <a:endParaRPr lang="ru-RU" altLang="ru-RU" sz="2400" dirty="0"/>
          </a:p>
          <a:p>
            <a:pPr marL="342900" indent="-342900" algn="just">
              <a:lnSpc>
                <a:spcPct val="80000"/>
              </a:lnSpc>
              <a:buFont typeface="Arial" panose="020B0604020202020204" pitchFamily="34" charset="0"/>
              <a:buChar char="•"/>
            </a:pPr>
            <a:r>
              <a:rPr lang="en-GB" dirty="0"/>
              <a:t>Psychological Evaluation of State and Municipal Civil Officers for Creation of Personnel Pool</a:t>
            </a:r>
            <a:r>
              <a:rPr lang="ru-RU" altLang="ru-RU" sz="2400" dirty="0" smtClean="0"/>
              <a:t>; </a:t>
            </a:r>
            <a:endParaRPr lang="ru-RU" altLang="ru-RU" sz="2400" dirty="0"/>
          </a:p>
          <a:p>
            <a:pPr marL="342900" indent="-342900" algn="just">
              <a:lnSpc>
                <a:spcPct val="80000"/>
              </a:lnSpc>
              <a:buFont typeface="Arial" panose="020B0604020202020204" pitchFamily="34" charset="0"/>
              <a:buChar char="•"/>
            </a:pPr>
            <a:r>
              <a:rPr lang="en-GB" dirty="0"/>
              <a:t>Development of Personnel Strategies at Regional and Municipal Levels, </a:t>
            </a:r>
            <a:r>
              <a:rPr lang="en-GB" dirty="0" err="1"/>
              <a:t>etc</a:t>
            </a:r>
            <a:r>
              <a:rPr lang="ru-RU" altLang="ru-RU" sz="2400" dirty="0" smtClean="0"/>
              <a:t>. </a:t>
            </a:r>
            <a:endParaRPr lang="ru-RU" altLang="ru-RU" sz="2400" dirty="0"/>
          </a:p>
        </p:txBody>
      </p:sp>
    </p:spTree>
    <p:extLst>
      <p:ext uri="{BB962C8B-B14F-4D97-AF65-F5344CB8AC3E}">
        <p14:creationId xmlns:p14="http://schemas.microsoft.com/office/powerpoint/2010/main" val="651161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2F3E45C-F7E3-4EBC-A7BE-EA7EAFFE6BE7}" type="slidenum">
              <a:rPr lang="en-US" smtClean="0"/>
              <a:pPr>
                <a:defRPr/>
              </a:pPr>
              <a:t>7</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186" y="3776229"/>
            <a:ext cx="4089011" cy="30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9" y="3789094"/>
            <a:ext cx="4080000" cy="30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09800" y="0"/>
            <a:ext cx="4560000" cy="34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3313" y="3399579"/>
            <a:ext cx="4596130" cy="369332"/>
          </a:xfrm>
          <a:prstGeom prst="rect">
            <a:avLst/>
          </a:prstGeom>
        </p:spPr>
        <p:txBody>
          <a:bodyPr wrap="none">
            <a:spAutoFit/>
          </a:bodyPr>
          <a:lstStyle/>
          <a:p>
            <a:r>
              <a:rPr lang="en-US" b="1" dirty="0">
                <a:solidFill>
                  <a:srgbClr val="C00000"/>
                </a:solidFill>
              </a:rPr>
              <a:t>Preparation for the Day of the Freshman</a:t>
            </a:r>
            <a:endParaRPr lang="ru-RU" dirty="0"/>
          </a:p>
        </p:txBody>
      </p:sp>
    </p:spTree>
    <p:extLst>
      <p:ext uri="{BB962C8B-B14F-4D97-AF65-F5344CB8AC3E}">
        <p14:creationId xmlns:p14="http://schemas.microsoft.com/office/powerpoint/2010/main" val="1426892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p:cNvSpPr>
            <a:spLocks noRot="1" noChangeArrowheads="1"/>
          </p:cNvSpPr>
          <p:nvPr/>
        </p:nvSpPr>
        <p:spPr bwMode="auto">
          <a:xfrm>
            <a:off x="0" y="4724400"/>
            <a:ext cx="373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ru-RU" sz="2400" b="1" dirty="0">
                <a:solidFill>
                  <a:srgbClr val="C00000"/>
                </a:solidFill>
                <a:effectLst>
                  <a:outerShdw blurRad="38100" dist="38100" dir="2700000" algn="tl">
                    <a:srgbClr val="000000"/>
                  </a:outerShdw>
                </a:effectLst>
                <a:latin typeface="Tahoma" pitchFamily="34" charset="0"/>
              </a:rPr>
              <a:t>Creative competitions</a:t>
            </a:r>
            <a:endParaRPr lang="ru-RU" altLang="ru-RU" sz="2400" b="1" dirty="0">
              <a:solidFill>
                <a:srgbClr val="C00000"/>
              </a:solidFill>
              <a:effectLst>
                <a:outerShdw blurRad="38100" dist="38100" dir="2700000" algn="tl">
                  <a:srgbClr val="000000"/>
                </a:outerShdw>
              </a:effectLst>
              <a:latin typeface="Tahoma" pitchFamily="34" charset="0"/>
            </a:endParaRPr>
          </a:p>
        </p:txBody>
      </p:sp>
      <p:pic>
        <p:nvPicPr>
          <p:cNvPr id="302086" name="Picture 6" descr="C:\Documents and Settings\kaf-psyhol\Рабочий стол\Войтик\Фото\Студенты\DSC071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675" y="304800"/>
            <a:ext cx="5013325" cy="3760788"/>
          </a:xfrm>
          <a:prstGeom prst="rect">
            <a:avLst/>
          </a:prstGeom>
          <a:noFill/>
          <a:extLst>
            <a:ext uri="{909E8E84-426E-40DD-AFC4-6F175D3DCCD1}">
              <a14:hiddenFill xmlns:a14="http://schemas.microsoft.com/office/drawing/2010/main">
                <a:solidFill>
                  <a:srgbClr val="FFFFFF"/>
                </a:solidFill>
              </a14:hiddenFill>
            </a:ext>
          </a:extLst>
        </p:spPr>
      </p:pic>
      <p:pic>
        <p:nvPicPr>
          <p:cNvPr id="302089" name="Picture 9" descr="C:\Documents and Settings\kaf-psyhol\Рабочий стол\Войтик\Фото\Студенты\DSC071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14400"/>
            <a:ext cx="4868863" cy="3651250"/>
          </a:xfrm>
          <a:prstGeom prst="rect">
            <a:avLst/>
          </a:prstGeom>
          <a:noFill/>
          <a:extLst>
            <a:ext uri="{909E8E84-426E-40DD-AFC4-6F175D3DCCD1}">
              <a14:hiddenFill xmlns:a14="http://schemas.microsoft.com/office/drawing/2010/main">
                <a:solidFill>
                  <a:srgbClr val="FFFFFF"/>
                </a:solidFill>
              </a14:hiddenFill>
            </a:ext>
          </a:extLst>
        </p:spPr>
      </p:pic>
      <p:pic>
        <p:nvPicPr>
          <p:cNvPr id="302090" name="Picture 10" descr="C:\Documents and Settings\kaf-psyhol\Рабочий стол\Войтик\Фото\Студенты\DSC071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590800"/>
            <a:ext cx="5305425" cy="39798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5ADADE8-046C-4EDA-9B07-D1CC0B56ADFF}" type="slidenum">
              <a:rPr lang="en-US" smtClean="0"/>
              <a:pPr>
                <a:defRPr/>
              </a:pPr>
              <a:t>8</a:t>
            </a:fld>
            <a:endParaRPr lang="en-US"/>
          </a:p>
        </p:txBody>
      </p:sp>
    </p:spTree>
    <p:extLst>
      <p:ext uri="{BB962C8B-B14F-4D97-AF65-F5344CB8AC3E}">
        <p14:creationId xmlns:p14="http://schemas.microsoft.com/office/powerpoint/2010/main" val="1532899761"/>
      </p:ext>
    </p:extLst>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5ADADE8-046C-4EDA-9B07-D1CC0B56ADFF}" type="slidenum">
              <a:rPr lang="en-US" smtClean="0"/>
              <a:pPr>
                <a:defRPr/>
              </a:pPr>
              <a:t>9</a:t>
            </a:fld>
            <a:endParaRPr lang="en-US"/>
          </a:p>
        </p:txBody>
      </p:sp>
      <p:pic>
        <p:nvPicPr>
          <p:cNvPr id="3" name="Picture 2" descr="C:\2013-2014 - Учебный год\2012- 8 марта- Кафедра- 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239001" cy="48352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00283" y="224480"/>
            <a:ext cx="4394152" cy="646331"/>
          </a:xfrm>
          <a:prstGeom prst="rect">
            <a:avLst/>
          </a:prstGeom>
        </p:spPr>
        <p:txBody>
          <a:bodyPr wrap="none">
            <a:spAutoFit/>
          </a:bodyPr>
          <a:lstStyle/>
          <a:p>
            <a:r>
              <a:rPr lang="en-US" altLang="ru-RU" sz="3600" b="1" dirty="0">
                <a:solidFill>
                  <a:srgbClr val="C00000"/>
                </a:solidFill>
                <a:effectLst>
                  <a:outerShdw blurRad="38100" dist="38100" dir="2700000" algn="tl">
                    <a:srgbClr val="000000"/>
                  </a:outerShdw>
                </a:effectLst>
                <a:latin typeface="Tahoma" pitchFamily="34" charset="0"/>
              </a:rPr>
              <a:t>Creative meetings</a:t>
            </a:r>
            <a:endParaRPr lang="ru-RU" sz="3600" dirty="0"/>
          </a:p>
        </p:txBody>
      </p:sp>
    </p:spTree>
    <p:extLst>
      <p:ext uri="{BB962C8B-B14F-4D97-AF65-F5344CB8AC3E}">
        <p14:creationId xmlns:p14="http://schemas.microsoft.com/office/powerpoint/2010/main" val="748241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13658</TotalTime>
  <Words>220</Words>
  <Application>Microsoft Office PowerPoint</Application>
  <PresentationFormat>Экран (4:3)</PresentationFormat>
  <Paragraphs>43</Paragraphs>
  <Slides>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9</vt:i4>
      </vt:variant>
    </vt:vector>
  </HeadingPairs>
  <TitlesOfParts>
    <vt:vector size="16" baseType="lpstr">
      <vt:lpstr>Arial</vt:lpstr>
      <vt:lpstr>Calibri</vt:lpstr>
      <vt:lpstr>Franklin Gothic Demi</vt:lpstr>
      <vt:lpstr>Tahoma</vt:lpstr>
      <vt:lpstr>Times New Roman</vt:lpstr>
      <vt:lpstr>Тема Office</vt:lpstr>
      <vt:lpstr>Оформление по умолчанию</vt:lpstr>
      <vt:lpstr>Презентация PowerPoint</vt:lpstr>
      <vt:lpstr>Expertise of the Graduates Field of Expertise  </vt:lpstr>
      <vt:lpstr>More than 40 study guides</vt:lpstr>
      <vt:lpstr>Презентация PowerPoint</vt:lpstr>
      <vt:lpstr>Презентация PowerPoint</vt:lpstr>
      <vt:lpstr>Recently we have had an increased number of applications from various state and municipal bodies of the Siberian Region for training, retraining, and advanced training of students and course participants in specialities of the Siberian Institute of Management – branch of RANEPA, related to psychological support of activities in the following programs: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Сыропятова Юлия Владимировна</cp:lastModifiedBy>
  <cp:revision>933</cp:revision>
  <dcterms:created xsi:type="dcterms:W3CDTF">2009-05-29T12:47:54Z</dcterms:created>
  <dcterms:modified xsi:type="dcterms:W3CDTF">2018-10-16T03:05:59Z</dcterms:modified>
</cp:coreProperties>
</file>